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4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0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606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1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532F-7A79-4C1A-8E20-4F29D57DB49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FA4-39C8-4DC9-957F-2CD959136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7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instagram.com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C96323-769A-4B37-8ACC-DA512892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628647" y="5444895"/>
            <a:ext cx="324231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3480127" y="2768902"/>
            <a:ext cx="5492238" cy="1430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500" dirty="0">
                <a:solidFill>
                  <a:srgbClr val="156D56"/>
                </a:solidFill>
              </a:rPr>
              <a:t>Консультант по финансовой грамотности проекта «</a:t>
            </a:r>
            <a:r>
              <a:rPr lang="ru-RU" sz="1500" dirty="0" err="1">
                <a:solidFill>
                  <a:srgbClr val="156D56"/>
                </a:solidFill>
              </a:rPr>
              <a:t>Вашифинансы</a:t>
            </a:r>
            <a:r>
              <a:rPr lang="ru-RU" sz="1500" dirty="0">
                <a:solidFill>
                  <a:srgbClr val="156D56"/>
                </a:solidFill>
              </a:rPr>
              <a:t>», преподаватель, аспирант НГУЭУ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500" dirty="0" err="1">
                <a:solidFill>
                  <a:srgbClr val="156D56"/>
                </a:solidFill>
              </a:rPr>
              <a:t>игропрактик</a:t>
            </a:r>
            <a:r>
              <a:rPr lang="ru-RU" sz="1500" dirty="0">
                <a:solidFill>
                  <a:srgbClr val="156D56"/>
                </a:solidFill>
              </a:rPr>
              <a:t> настольных игр, инвестор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500" dirty="0">
              <a:solidFill>
                <a:srgbClr val="156D56"/>
              </a:solidFill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752862" y="1843996"/>
            <a:ext cx="4518598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ru-RU" dirty="0">
                <a:solidFill>
                  <a:srgbClr val="3848AF"/>
                </a:solidFill>
              </a:rPr>
              <a:t>ЕФИМОВ Виктор Николаевич</a:t>
            </a:r>
            <a:endParaRPr dirty="0">
              <a:solidFill>
                <a:srgbClr val="3848AF"/>
              </a:solidFill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06756" y="4588190"/>
            <a:ext cx="8530487" cy="133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700" dirty="0"/>
              <a:t>Принципы работы с эмоциональными и поведенческими реакциями слушателей семинаров по финансовой грамотности</a:t>
            </a:r>
          </a:p>
        </p:txBody>
      </p:sp>
      <p:pic>
        <p:nvPicPr>
          <p:cNvPr id="23" name="Picture 3" descr="C:\Users\Администратор\Desktop\Без имени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7" t="25657" r="6957" b="54788"/>
          <a:stretch/>
        </p:blipFill>
        <p:spPr bwMode="auto">
          <a:xfrm>
            <a:off x="3480127" y="1876664"/>
            <a:ext cx="254493" cy="2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75856" y="1168417"/>
            <a:ext cx="225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19" dirty="0">
                <a:solidFill>
                  <a:srgbClr val="11946E"/>
                </a:solidFill>
              </a:rPr>
              <a:t>СПИКЕР</a:t>
            </a:r>
            <a:endParaRPr lang="ru-RU" sz="4000" dirty="0">
              <a:solidFill>
                <a:srgbClr val="11946E"/>
              </a:solidFill>
            </a:endParaRPr>
          </a:p>
        </p:txBody>
      </p:sp>
      <p:pic>
        <p:nvPicPr>
          <p:cNvPr id="11" name="Picture 2" descr="IMG_30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13250"/>
          <a:stretch/>
        </p:blipFill>
        <p:spPr bwMode="auto">
          <a:xfrm>
            <a:off x="1018871" y="1369665"/>
            <a:ext cx="2154850" cy="25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-2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1087453" y="959425"/>
            <a:ext cx="8392481" cy="187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000" dirty="0">
              <a:solidFill>
                <a:srgbClr val="156D56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Через наши руки проходить очень много денег. В год, получается приличная сумма, а сколько вы сумели из них сохранить?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089" y="407707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слышали поговорку о том, что «копейка рубль бережет». Ну что такое копейка или даже рубль сегодня, когда и на 10 рублей не купить ничего. А вот это не правда! 10 рублей, выброшенные каждый день, – это 36 500 рублей за десять лет.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6" descr="C:\Users\Администратор\Desktop\иконки\burning-flames.png">
            <a:extLst>
              <a:ext uri="{FF2B5EF4-FFF2-40B4-BE49-F238E27FC236}">
                <a16:creationId xmlns="" xmlns:a16="http://schemas.microsoft.com/office/drawing/2014/main" id="{00E2963B-CCB1-47BE-8E5E-D6FFA95E0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0689" b="6481"/>
          <a:stretch/>
        </p:blipFill>
        <p:spPr bwMode="auto">
          <a:xfrm>
            <a:off x="252015" y="1650286"/>
            <a:ext cx="648072" cy="7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5">
            <a:extLst>
              <a:ext uri="{FF2B5EF4-FFF2-40B4-BE49-F238E27FC236}">
                <a16:creationId xmlns="" xmlns:a16="http://schemas.microsoft.com/office/drawing/2014/main" id="{7064560A-34F7-4CFA-96D4-AB16A0AAAF9C}"/>
              </a:ext>
            </a:extLst>
          </p:cNvPr>
          <p:cNvSpPr/>
          <p:nvPr/>
        </p:nvSpPr>
        <p:spPr>
          <a:xfrm>
            <a:off x="676685" y="859550"/>
            <a:ext cx="8392481" cy="95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rgbClr val="156D56"/>
                </a:solidFill>
              </a:rPr>
              <a:t>Заплатить себе!!!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000" dirty="0">
              <a:solidFill>
                <a:srgbClr val="156D56"/>
              </a:solidFill>
            </a:endParaRPr>
          </a:p>
        </p:txBody>
      </p:sp>
      <p:sp>
        <p:nvSpPr>
          <p:cNvPr id="7" name="Shape 125">
            <a:extLst>
              <a:ext uri="{FF2B5EF4-FFF2-40B4-BE49-F238E27FC236}">
                <a16:creationId xmlns="" xmlns:a16="http://schemas.microsoft.com/office/drawing/2014/main" id="{785B9BBE-9388-42DB-8A78-0B8B9F14384C}"/>
              </a:ext>
            </a:extLst>
          </p:cNvPr>
          <p:cNvSpPr/>
          <p:nvPr/>
        </p:nvSpPr>
        <p:spPr>
          <a:xfrm>
            <a:off x="744316" y="2671175"/>
            <a:ext cx="8392481" cy="95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000" dirty="0">
              <a:solidFill>
                <a:srgbClr val="156D56"/>
              </a:solidFill>
            </a:endParaRPr>
          </a:p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b="1" dirty="0">
                <a:sym typeface="Tahoma"/>
              </a:rPr>
              <a:t>Отложить 10% от своего дохода – эта ваша дисциплина! </a:t>
            </a:r>
          </a:p>
        </p:txBody>
      </p:sp>
      <p:pic>
        <p:nvPicPr>
          <p:cNvPr id="8" name="Picture 4" descr="C:\Users\Администратор\Desktop\3-host-korporativ.png">
            <a:extLst>
              <a:ext uri="{FF2B5EF4-FFF2-40B4-BE49-F238E27FC236}">
                <a16:creationId xmlns="" xmlns:a16="http://schemas.microsoft.com/office/drawing/2014/main" id="{E58CB3E8-508D-41B4-9FDB-9E97F5DE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7" y="2979003"/>
            <a:ext cx="770682" cy="7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1115616" y="1008701"/>
            <a:ext cx="8352928" cy="2760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300" dirty="0">
                <a:solidFill>
                  <a:srgbClr val="12643B"/>
                </a:solidFill>
                <a:sym typeface="Tahoma"/>
              </a:rPr>
              <a:t>В среднем 10–20% от любых доходов ежемесячно могли бы оставаться в вашем распоряжении. </a:t>
            </a: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300" dirty="0">
              <a:solidFill>
                <a:srgbClr val="64959E"/>
              </a:solidFill>
              <a:sym typeface="Tahoma"/>
            </a:endParaRP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500" b="1" dirty="0">
                <a:sym typeface="Tahoma"/>
              </a:rPr>
              <a:t/>
            </a:r>
            <a:br>
              <a:rPr lang="ru-RU" sz="2500" b="1" dirty="0">
                <a:sym typeface="Tahoma"/>
              </a:rPr>
            </a:br>
            <a:endParaRPr sz="2500" dirty="0">
              <a:solidFill>
                <a:srgbClr val="156D56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A8ECDE8-C68D-4CE2-B655-79BDA958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9" y="277906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F55C2E7-579D-48EE-A3A8-B200D023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7" y="287992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E014F76-8BFA-4B21-A419-E9FF7739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" y="309377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5">
            <a:extLst>
              <a:ext uri="{FF2B5EF4-FFF2-40B4-BE49-F238E27FC236}">
                <a16:creationId xmlns="" xmlns:a16="http://schemas.microsoft.com/office/drawing/2014/main" id="{5216E709-CE3D-4A88-ACAD-60D2AE19CCEC}"/>
              </a:ext>
            </a:extLst>
          </p:cNvPr>
          <p:cNvSpPr/>
          <p:nvPr/>
        </p:nvSpPr>
        <p:spPr>
          <a:xfrm>
            <a:off x="1115616" y="2735315"/>
            <a:ext cx="7848872" cy="3776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200" dirty="0">
                <a:solidFill>
                  <a:srgbClr val="64959E"/>
                </a:solidFill>
                <a:sym typeface="Tahoma"/>
              </a:rPr>
              <a:t>А это уже не 10 рублей, и если посчитать в перспективе тех же 10 лет и нашей средней заработной плате в 40 000 рублей – то можно предположить, что будет сумма в 2 322 171 рубль, которые можно инвестировать под % и уже деньги сами усердно трудились бы вам на благо</a:t>
            </a:r>
            <a:r>
              <a:rPr lang="ru-RU" sz="2500" b="1" dirty="0">
                <a:sym typeface="Tahoma"/>
              </a:rPr>
              <a:t/>
            </a:r>
            <a:br>
              <a:rPr lang="ru-RU" sz="2500" b="1" dirty="0">
                <a:sym typeface="Tahoma"/>
              </a:rPr>
            </a:br>
            <a:endParaRPr sz="2500" dirty="0">
              <a:solidFill>
                <a:srgbClr val="156D56"/>
              </a:solidFill>
            </a:endParaRPr>
          </a:p>
        </p:txBody>
      </p:sp>
      <p:pic>
        <p:nvPicPr>
          <p:cNvPr id="8" name="Picture 3" descr="D:\Документы\Консультант- мет\Дизайн\Зел маркер.png">
            <a:extLst>
              <a:ext uri="{FF2B5EF4-FFF2-40B4-BE49-F238E27FC236}">
                <a16:creationId xmlns="" xmlns:a16="http://schemas.microsoft.com/office/drawing/2014/main" id="{EE903487-4D7A-4865-A27F-8F3CF91D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9" y="1187263"/>
            <a:ext cx="586485" cy="5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467544" y="1052736"/>
            <a:ext cx="8280920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b="1" dirty="0">
                <a:solidFill>
                  <a:srgbClr val="12643B"/>
                </a:solidFill>
                <a:sym typeface="Tahoma"/>
              </a:rPr>
              <a:t>Инфляция</a:t>
            </a:r>
            <a:r>
              <a:rPr lang="ru-RU" sz="2000" dirty="0">
                <a:solidFill>
                  <a:srgbClr val="12643B"/>
                </a:solidFill>
                <a:sym typeface="Tahoma"/>
              </a:rPr>
              <a:t> — повышение общего уровня цен на товары  и услуги на длительный срок. При инфляции на одну и ту же сумму денег по прошествии некоторого времени можно будет купить меньше товаров и услуг, чем прежде. В этом случае говорят, что за прошедшее время покупательная способность   денег снизилась, деньги обесценились — утратили часть своей реальной стоимости. </a:t>
            </a:r>
            <a:endParaRPr sz="2000" dirty="0">
              <a:solidFill>
                <a:srgbClr val="12643B"/>
              </a:solidFill>
            </a:endParaRPr>
          </a:p>
        </p:txBody>
      </p:sp>
      <p:pic>
        <p:nvPicPr>
          <p:cNvPr id="4" name="Picture 2" descr="E:\Финансовая Грамотность\Неделя фин.гр. Новосиб осень 2019\Форум волантёров\d922fa0aae179d4cbb27edba958e25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76719"/>
            <a:ext cx="2461249" cy="18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0" y="-144463"/>
            <a:ext cx="9136799" cy="6857189"/>
          </a:xfrm>
          <a:prstGeom prst="rect">
            <a:avLst/>
          </a:prstGeom>
        </p:spPr>
      </p:pic>
      <p:pic>
        <p:nvPicPr>
          <p:cNvPr id="1032" name="Picture 8" descr="E:\Финансовая Грамотность\Неделя фин.гр. Новосиб осень 2019\Форум волантёров\net-otvetstvennosti-net-den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74" y="1911467"/>
            <a:ext cx="5674550" cy="33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s1200.webp (704×52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E:\Финансовая Грамотность\Неделя фин.гр. Новосиб осень 2019\Форум волантёров\1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602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инансовая Грамотность\Неделя фин.гр. Новосиб осень 2019\Форум волантёров\ukrtransgaz-utverdil-novuyu-formu-finansovoy-garantii-dlya-zakazchikov-uslu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3048273" cy="20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инансовая Грамотность\Неделя фин.гр. Новосиб осень 2019\Форум волантёров\103823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93" y="4822149"/>
            <a:ext cx="2342118" cy="12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Финансовая Грамотность\Неделя фин.гр. Новосиб осень 2019\Форум волантёров\evaluat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980727"/>
            <a:ext cx="2736304" cy="19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A5F163-6A38-40B1-BB9F-C3126700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3864"/>
          <a:stretch/>
        </p:blipFill>
        <p:spPr>
          <a:xfrm>
            <a:off x="7201" y="811"/>
            <a:ext cx="9136799" cy="6857189"/>
          </a:xfrm>
          <a:prstGeom prst="rect">
            <a:avLst/>
          </a:prstGeom>
        </p:spPr>
      </p:pic>
      <p:sp>
        <p:nvSpPr>
          <p:cNvPr id="35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7202" y="1268760"/>
            <a:ext cx="9129598" cy="1804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600" dirty="0">
                <a:solidFill>
                  <a:srgbClr val="12643B"/>
                </a:solidFill>
              </a:rPr>
              <a:t>Благодарю Вас 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300" dirty="0">
                <a:solidFill>
                  <a:srgbClr val="12643B"/>
                </a:solidFill>
              </a:rPr>
              <a:t>за интерес, который Вы проявили к теме выступления!</a:t>
            </a:r>
            <a:r>
              <a:rPr lang="ru-RU" sz="2800" dirty="0">
                <a:solidFill>
                  <a:srgbClr val="12643B"/>
                </a:solidFill>
              </a:rPr>
              <a:t/>
            </a:r>
            <a:br>
              <a:rPr lang="ru-RU" sz="2800" dirty="0">
                <a:solidFill>
                  <a:srgbClr val="12643B"/>
                </a:solidFill>
              </a:rPr>
            </a:br>
            <a:endParaRPr lang="ru-RU" sz="2800" dirty="0">
              <a:solidFill>
                <a:srgbClr val="12643B"/>
              </a:solidFill>
            </a:endParaRPr>
          </a:p>
        </p:txBody>
      </p:sp>
      <p:sp>
        <p:nvSpPr>
          <p:cNvPr id="4" name="Shape 125">
            <a:extLst>
              <a:ext uri="{FF2B5EF4-FFF2-40B4-BE49-F238E27FC236}">
                <a16:creationId xmlns="" xmlns:a16="http://schemas.microsoft.com/office/drawing/2014/main" id="{19E581C6-C10D-4A98-A044-D7251C3A339F}"/>
              </a:ext>
            </a:extLst>
          </p:cNvPr>
          <p:cNvSpPr/>
          <p:nvPr/>
        </p:nvSpPr>
        <p:spPr>
          <a:xfrm>
            <a:off x="431540" y="2612573"/>
            <a:ext cx="8280920" cy="323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800" dirty="0">
                <a:solidFill>
                  <a:srgbClr val="12643B"/>
                </a:solidFill>
              </a:rPr>
              <a:t/>
            </a:r>
            <a:br>
              <a:rPr lang="ru-RU" sz="2800" dirty="0">
                <a:solidFill>
                  <a:srgbClr val="12643B"/>
                </a:solidFill>
              </a:rPr>
            </a:br>
            <a:r>
              <a:rPr lang="ru-RU" sz="2800" dirty="0">
                <a:solidFill>
                  <a:srgbClr val="12643B"/>
                </a:solidFill>
              </a:rPr>
              <a:t>Я,  уверен,  что  каждый  из  Вас  может  стать  богаче  и  счастливее,  если  этого </a:t>
            </a:r>
            <a:br>
              <a:rPr lang="ru-RU" sz="2800" dirty="0">
                <a:solidFill>
                  <a:srgbClr val="12643B"/>
                </a:solidFill>
              </a:rPr>
            </a:br>
            <a:r>
              <a:rPr lang="ru-RU" sz="2800" dirty="0">
                <a:solidFill>
                  <a:srgbClr val="12643B"/>
                </a:solidFill>
              </a:rPr>
              <a:t>захочет!  </a:t>
            </a:r>
            <a:br>
              <a:rPr lang="ru-RU" sz="2800" dirty="0">
                <a:solidFill>
                  <a:srgbClr val="12643B"/>
                </a:solidFill>
              </a:rPr>
            </a:br>
            <a:r>
              <a:rPr lang="ru-RU" sz="2800" dirty="0">
                <a:solidFill>
                  <a:srgbClr val="12643B"/>
                </a:solidFill>
              </a:rPr>
              <a:t>Это  возможно! </a:t>
            </a:r>
          </a:p>
        </p:txBody>
      </p:sp>
      <p:pic>
        <p:nvPicPr>
          <p:cNvPr id="5" name="Picture 2" descr="D:\Документы\Консультант- мет\Дизайн_2018\Р.png">
            <a:extLst>
              <a:ext uri="{FF2B5EF4-FFF2-40B4-BE49-F238E27FC236}">
                <a16:creationId xmlns="" xmlns:a16="http://schemas.microsoft.com/office/drawing/2014/main" id="{614808AF-0BB6-41E4-8A5C-31576F5A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604244"/>
            <a:ext cx="648072" cy="648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Документы\Консультант- мет\Дизайн 2019\Обложка, 16, НГУЭУвнутр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1404" r="1"/>
          <a:stretch/>
        </p:blipFill>
        <p:spPr bwMode="auto">
          <a:xfrm>
            <a:off x="-7456" y="431800"/>
            <a:ext cx="9151456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24" y="945087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3446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\Консультант- мет\Дизайн_2018\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5" y="1809183"/>
            <a:ext cx="892466" cy="8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8408" y="120344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A8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000" dirty="0">
              <a:solidFill>
                <a:srgbClr val="1A8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DED2EF-B0C0-4CAF-916F-C4010AC8F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t="21283" r="17566" b="41791"/>
          <a:stretch/>
        </p:blipFill>
        <p:spPr>
          <a:xfrm>
            <a:off x="251520" y="5223331"/>
            <a:ext cx="2880320" cy="1379163"/>
          </a:xfrm>
          <a:prstGeom prst="rect">
            <a:avLst/>
          </a:prstGeom>
        </p:spPr>
      </p:pic>
      <p:sp>
        <p:nvSpPr>
          <p:cNvPr id="21" name="Shape 125">
            <a:extLst>
              <a:ext uri="{FF2B5EF4-FFF2-40B4-BE49-F238E27FC236}">
                <a16:creationId xmlns="" xmlns:a16="http://schemas.microsoft.com/office/drawing/2014/main" id="{E90B4E49-FE38-4972-9BF0-C86D64C8A530}"/>
              </a:ext>
            </a:extLst>
          </p:cNvPr>
          <p:cNvSpPr/>
          <p:nvPr/>
        </p:nvSpPr>
        <p:spPr>
          <a:xfrm>
            <a:off x="4782922" y="2156663"/>
            <a:ext cx="2088232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fontAlgn="t"/>
            <a:r>
              <a:rPr lang="ru-RU" sz="2000" b="1" dirty="0" err="1">
                <a:hlinkClick r:id="rId5"/>
              </a:rPr>
              <a:t>Instagram</a:t>
            </a:r>
            <a:endParaRPr lang="ru-RU" sz="2000" dirty="0">
              <a:hlinkClick r:id="rId5"/>
            </a:endParaRPr>
          </a:p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solidFill>
                <a:srgbClr val="156D56"/>
              </a:solidFill>
            </a:endParaRPr>
          </a:p>
        </p:txBody>
      </p:sp>
      <p:pic>
        <p:nvPicPr>
          <p:cNvPr id="4098" name="Picture 2" descr="E:\Финансовая Грамотность\Неделя фин.гр. Новосиб осень 2019\Форум волантёров\939d381f555ce70b8b9958da90fc2b4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21" y="2156663"/>
            <a:ext cx="429301" cy="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25">
            <a:extLst>
              <a:ext uri="{FF2B5EF4-FFF2-40B4-BE49-F238E27FC236}">
                <a16:creationId xmlns="" xmlns:a16="http://schemas.microsoft.com/office/drawing/2014/main" id="{A1226D0C-42D1-4B93-B1BD-BA76BF93BF81}"/>
              </a:ext>
            </a:extLst>
          </p:cNvPr>
          <p:cNvSpPr/>
          <p:nvPr/>
        </p:nvSpPr>
        <p:spPr>
          <a:xfrm>
            <a:off x="4782922" y="2683239"/>
            <a:ext cx="3347683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2000" dirty="0" err="1">
                <a:solidFill>
                  <a:srgbClr val="156D56"/>
                </a:solidFill>
              </a:rPr>
              <a:t>viktor_efimov_finsovet</a:t>
            </a:r>
            <a:endParaRPr sz="2000" dirty="0">
              <a:solidFill>
                <a:srgbClr val="156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ЕФИМОВ Виктор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ЕФИМОВ Виктор Николаевич</dc:title>
  <dc:creator>Калинин Дмитрий Сергеевич</dc:creator>
  <cp:lastModifiedBy>Калинин Дмитрий Сергеевич</cp:lastModifiedBy>
  <cp:revision>1</cp:revision>
  <dcterms:created xsi:type="dcterms:W3CDTF">2019-11-20T11:41:34Z</dcterms:created>
  <dcterms:modified xsi:type="dcterms:W3CDTF">2019-11-20T11:41:48Z</dcterms:modified>
</cp:coreProperties>
</file>